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75AEFB-2AA2-4960-894B-7C7C1A4410DE}" type="datetimeFigureOut">
              <a:rPr lang="it-IT" smtClean="0"/>
              <a:t>26/08/2024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7DC1A9-BDE0-410D-BB6A-8339FEF4BD5A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056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AEFB-2AA2-4960-894B-7C7C1A4410DE}" type="datetimeFigureOut">
              <a:rPr lang="it-IT" smtClean="0"/>
              <a:t>26/08/2024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C1A9-BDE0-410D-BB6A-8339FEF4BD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0648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AEFB-2AA2-4960-894B-7C7C1A4410DE}" type="datetimeFigureOut">
              <a:rPr lang="it-IT" smtClean="0"/>
              <a:t>26/08/2024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C1A9-BDE0-410D-BB6A-8339FEF4BD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595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AEFB-2AA2-4960-894B-7C7C1A4410DE}" type="datetimeFigureOut">
              <a:rPr lang="it-IT" smtClean="0"/>
              <a:t>26/08/2024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C1A9-BDE0-410D-BB6A-8339FEF4BD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91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AEFB-2AA2-4960-894B-7C7C1A4410DE}" type="datetimeFigureOut">
              <a:rPr lang="it-IT" smtClean="0"/>
              <a:t>26/08/2024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C1A9-BDE0-410D-BB6A-8339FEF4BD5A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58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AEFB-2AA2-4960-894B-7C7C1A4410DE}" type="datetimeFigureOut">
              <a:rPr lang="it-IT" smtClean="0"/>
              <a:t>26/08/2024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C1A9-BDE0-410D-BB6A-8339FEF4BD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218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AEFB-2AA2-4960-894B-7C7C1A4410DE}" type="datetimeFigureOut">
              <a:rPr lang="it-IT" smtClean="0"/>
              <a:t>26/08/2024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C1A9-BDE0-410D-BB6A-8339FEF4BD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161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AEFB-2AA2-4960-894B-7C7C1A4410DE}" type="datetimeFigureOut">
              <a:rPr lang="it-IT" smtClean="0"/>
              <a:t>26/08/2024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C1A9-BDE0-410D-BB6A-8339FEF4BD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293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AEFB-2AA2-4960-894B-7C7C1A4410DE}" type="datetimeFigureOut">
              <a:rPr lang="it-IT" smtClean="0"/>
              <a:t>26/08/2024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C1A9-BDE0-410D-BB6A-8339FEF4BD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05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AEFB-2AA2-4960-894B-7C7C1A4410DE}" type="datetimeFigureOut">
              <a:rPr lang="it-IT" smtClean="0"/>
              <a:t>26/08/2024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C1A9-BDE0-410D-BB6A-8339FEF4BD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101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AEFB-2AA2-4960-894B-7C7C1A4410DE}" type="datetimeFigureOut">
              <a:rPr lang="it-IT" smtClean="0"/>
              <a:t>26/08/2024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DC1A9-BDE0-410D-BB6A-8339FEF4BD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543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D75AEFB-2AA2-4960-894B-7C7C1A4410DE}" type="datetimeFigureOut">
              <a:rPr lang="it-IT" smtClean="0"/>
              <a:t>26/08/2024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57DC1A9-BDE0-410D-BB6A-8339FEF4BD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71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4.eticasoluzioni.com/ossagolodigianoportaleg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80C6F207-51CD-4B23-A813-FCEF0590B7D3}"/>
              </a:ext>
            </a:extLst>
          </p:cNvPr>
          <p:cNvSpPr txBox="1"/>
          <p:nvPr/>
        </p:nvSpPr>
        <p:spPr>
          <a:xfrm>
            <a:off x="3779793" y="1670231"/>
            <a:ext cx="39092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MODALITÀ </a:t>
            </a:r>
          </a:p>
          <a:p>
            <a:pPr algn="ctr"/>
            <a:r>
              <a:rPr lang="it-IT" sz="2800" b="1" dirty="0"/>
              <a:t>ISCRIZIONI ON-LINE</a:t>
            </a:r>
          </a:p>
          <a:p>
            <a:pPr algn="ctr"/>
            <a:endParaRPr lang="it-IT" sz="2800" b="1" dirty="0"/>
          </a:p>
          <a:p>
            <a:pPr algn="ctr"/>
            <a:r>
              <a:rPr lang="it-IT" sz="2800" b="1" dirty="0"/>
              <a:t> </a:t>
            </a:r>
            <a:r>
              <a:rPr lang="it-IT" sz="2800" dirty="0"/>
              <a:t>RISTORAZIONE SCOLASTICA</a:t>
            </a:r>
          </a:p>
          <a:p>
            <a:pPr algn="ctr"/>
            <a:r>
              <a:rPr lang="it-IT" sz="2800" dirty="0"/>
              <a:t>2024/2025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F6C52D5-4D17-4871-9215-E5CC6CB4630B}"/>
              </a:ext>
            </a:extLst>
          </p:cNvPr>
          <p:cNvSpPr txBox="1"/>
          <p:nvPr/>
        </p:nvSpPr>
        <p:spPr>
          <a:xfrm>
            <a:off x="4033599" y="5005835"/>
            <a:ext cx="373310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Data apertura iscrizioni 27/08/2024</a:t>
            </a:r>
          </a:p>
          <a:p>
            <a:r>
              <a:rPr lang="it-IT" b="1" dirty="0">
                <a:solidFill>
                  <a:srgbClr val="FF0000"/>
                </a:solidFill>
              </a:rPr>
              <a:t>Data chiusura iscrizioni 07/09/2024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9080B85-D80F-4C1A-A3AC-0C8FE7EE3B75}"/>
              </a:ext>
            </a:extLst>
          </p:cNvPr>
          <p:cNvSpPr txBox="1"/>
          <p:nvPr/>
        </p:nvSpPr>
        <p:spPr>
          <a:xfrm>
            <a:off x="3300830" y="467704"/>
            <a:ext cx="468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COMUNE DI </a:t>
            </a:r>
          </a:p>
          <a:p>
            <a:pPr algn="ctr"/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OSSAGO LODIGIANO</a:t>
            </a:r>
          </a:p>
        </p:txBody>
      </p:sp>
    </p:spTree>
    <p:extLst>
      <p:ext uri="{BB962C8B-B14F-4D97-AF65-F5344CB8AC3E}">
        <p14:creationId xmlns:p14="http://schemas.microsoft.com/office/powerpoint/2010/main" val="127641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1CD411B-D40B-4B78-8826-FBC6F7072B6F}"/>
              </a:ext>
            </a:extLst>
          </p:cNvPr>
          <p:cNvSpPr txBox="1"/>
          <p:nvPr/>
        </p:nvSpPr>
        <p:spPr>
          <a:xfrm>
            <a:off x="2675004" y="284664"/>
            <a:ext cx="7457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Come effettuare l’iscrizione al servizio mensa?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9C38D20-3B3F-4308-B506-2555BDCF5562}"/>
              </a:ext>
            </a:extLst>
          </p:cNvPr>
          <p:cNvSpPr txBox="1"/>
          <p:nvPr/>
        </p:nvSpPr>
        <p:spPr>
          <a:xfrm>
            <a:off x="520181" y="771099"/>
            <a:ext cx="580298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PER I NUOVI ISCRITTI</a:t>
            </a:r>
          </a:p>
          <a:p>
            <a:r>
              <a:rPr lang="it-IT" sz="1400" dirty="0"/>
              <a:t>Nel caso di nuova iscrizione, il genitore si collegherà al Portale Genitori al seguente link </a:t>
            </a:r>
            <a:r>
              <a:rPr lang="it-IT" sz="1400" dirty="0">
                <a:hlinkClick r:id="rId2"/>
              </a:rPr>
              <a:t>https://www4.eticasoluzioni.com/ossagolodigianoportalegen</a:t>
            </a:r>
            <a:r>
              <a:rPr lang="it-IT" sz="1400" dirty="0"/>
              <a:t> e dovrà cliccare il bottone verde </a:t>
            </a:r>
            <a:r>
              <a:rPr lang="it-IT" sz="1400" b="1" dirty="0"/>
              <a:t>“Nuova Iscrizione”.</a:t>
            </a:r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C58CFF3-C675-481D-8624-4B685C420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97" y="1809964"/>
            <a:ext cx="3677651" cy="2031325"/>
          </a:xfrm>
          <a:prstGeom prst="rect">
            <a:avLst/>
          </a:prstGeom>
        </p:spPr>
      </p:pic>
      <p:cxnSp>
        <p:nvCxnSpPr>
          <p:cNvPr id="8" name="Connettore curvo 7">
            <a:extLst>
              <a:ext uri="{FF2B5EF4-FFF2-40B4-BE49-F238E27FC236}">
                <a16:creationId xmlns:a16="http://schemas.microsoft.com/office/drawing/2014/main" id="{D8F2E9B6-9425-49B4-AC8B-DAA1980D3BE7}"/>
              </a:ext>
            </a:extLst>
          </p:cNvPr>
          <p:cNvCxnSpPr>
            <a:cxnSpLocks/>
          </p:cNvCxnSpPr>
          <p:nvPr/>
        </p:nvCxnSpPr>
        <p:spPr>
          <a:xfrm rot="5400000">
            <a:off x="2837176" y="2007476"/>
            <a:ext cx="1273027" cy="649162"/>
          </a:xfrm>
          <a:prstGeom prst="curvedConnector3">
            <a:avLst>
              <a:gd name="adj1" fmla="val 80313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e 11">
            <a:extLst>
              <a:ext uri="{FF2B5EF4-FFF2-40B4-BE49-F238E27FC236}">
                <a16:creationId xmlns:a16="http://schemas.microsoft.com/office/drawing/2014/main" id="{47081137-0EF3-4B97-A5C3-2214CAE226C8}"/>
              </a:ext>
            </a:extLst>
          </p:cNvPr>
          <p:cNvSpPr/>
          <p:nvPr/>
        </p:nvSpPr>
        <p:spPr>
          <a:xfrm>
            <a:off x="1541631" y="2876944"/>
            <a:ext cx="1607477" cy="4530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0404E4E-0CD1-4855-AA60-68666DE47BAF}"/>
              </a:ext>
            </a:extLst>
          </p:cNvPr>
          <p:cNvSpPr txBox="1"/>
          <p:nvPr/>
        </p:nvSpPr>
        <p:spPr>
          <a:xfrm>
            <a:off x="454191" y="3905970"/>
            <a:ext cx="52913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Cliccando su questo bottone il genitore verrà reindirizzato alla pagina di Login del Portale Iscrizioni.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79588F74-35C2-4BDA-8173-C3F81DC755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738"/>
          <a:stretch/>
        </p:blipFill>
        <p:spPr>
          <a:xfrm>
            <a:off x="688208" y="4422881"/>
            <a:ext cx="3103469" cy="2124119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9189C63-5BE9-40B5-B8AD-61F3202E5285}"/>
              </a:ext>
            </a:extLst>
          </p:cNvPr>
          <p:cNvSpPr txBox="1"/>
          <p:nvPr/>
        </p:nvSpPr>
        <p:spPr>
          <a:xfrm>
            <a:off x="3984286" y="4952642"/>
            <a:ext cx="2189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Il genitore dovrà inserire il codice fiscale del figlio e cliccare sul pulsante verde « sono un nuovo iscritto»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837495C-7E35-4805-BD82-81047551AA9F}"/>
              </a:ext>
            </a:extLst>
          </p:cNvPr>
          <p:cNvSpPr txBox="1"/>
          <p:nvPr/>
        </p:nvSpPr>
        <p:spPr>
          <a:xfrm>
            <a:off x="6698385" y="1317521"/>
            <a:ext cx="517060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PER GLI UTENTI GIA’ ISCRITTI</a:t>
            </a:r>
          </a:p>
          <a:p>
            <a:r>
              <a:rPr lang="it-IT" sz="1400" dirty="0"/>
              <a:t>Nel caso di utente già iscritto, il genitore per rinnovare l’iscrizione si collegherà al Portale Genitori al seguente link </a:t>
            </a:r>
            <a:r>
              <a:rPr lang="it-IT" sz="1400" dirty="0">
                <a:hlinkClick r:id="rId2"/>
              </a:rPr>
              <a:t>https://www4.eticasoluzioni.com/ossagolodigianoportalegen</a:t>
            </a:r>
            <a:r>
              <a:rPr lang="it-IT" sz="1400" dirty="0"/>
              <a:t> . Entrato nel portale il genitore dovrà accedere alla sezione </a:t>
            </a:r>
            <a:r>
              <a:rPr lang="it-IT" sz="1400" dirty="0">
                <a:solidFill>
                  <a:schemeClr val="accent2">
                    <a:lumMod val="75000"/>
                  </a:schemeClr>
                </a:solidFill>
              </a:rPr>
              <a:t>Anagrafica</a:t>
            </a:r>
            <a:r>
              <a:rPr lang="it-IT" sz="1400" dirty="0"/>
              <a:t> e cliccare su «</a:t>
            </a:r>
            <a:r>
              <a:rPr lang="it-IT" sz="1400" b="1" dirty="0"/>
              <a:t>Rinnova Iscrizioni»</a:t>
            </a:r>
            <a:r>
              <a:rPr lang="it-IT" sz="1400" dirty="0"/>
              <a:t>. </a:t>
            </a:r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dirty="0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84872F4A-1D3A-4556-9E88-47946CB8E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0995" y="2990195"/>
            <a:ext cx="4785386" cy="1960911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C38DCCD4-D1FE-4DF2-83D0-239470D82B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4921"/>
            <a:ext cx="908383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36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E3D2FB5-CAAE-4137-8D0A-F9195591A4AB}"/>
              </a:ext>
            </a:extLst>
          </p:cNvPr>
          <p:cNvSpPr txBox="1"/>
          <p:nvPr/>
        </p:nvSpPr>
        <p:spPr>
          <a:xfrm>
            <a:off x="489358" y="402672"/>
            <a:ext cx="11456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Una volta effettuati i passaggi descritti per entrambe le situazioni ( NUOVI ISCRITTI O RINNOVI) il genitore visualizzerà  un modulo da compilare (per i nuovi iscritti) o precompilato (per gli utenti che devono rinnovare l’iscrizione)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6165854-FEBF-49AE-89EB-947FF8E7CB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"/>
          <a:stretch/>
        </p:blipFill>
        <p:spPr>
          <a:xfrm>
            <a:off x="662475" y="1049003"/>
            <a:ext cx="4917232" cy="3195556"/>
          </a:xfrm>
          <a:prstGeom prst="rect">
            <a:avLst/>
          </a:prstGeom>
        </p:spPr>
      </p:pic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671F1439-62E7-4F69-86A3-B0F46767F0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8"/>
          <a:stretch/>
        </p:blipFill>
        <p:spPr>
          <a:xfrm>
            <a:off x="482611" y="4244559"/>
            <a:ext cx="5276960" cy="225895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12D4CA1-710B-4096-812C-83DB8C091D06}"/>
              </a:ext>
            </a:extLst>
          </p:cNvPr>
          <p:cNvSpPr txBox="1"/>
          <p:nvPr/>
        </p:nvSpPr>
        <p:spPr>
          <a:xfrm>
            <a:off x="7261201" y="1541444"/>
            <a:ext cx="454210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dirty="0"/>
              <a:t>Inserire o modificare, in caso di variazione, i dati del genitore o tutore.</a:t>
            </a:r>
          </a:p>
          <a:p>
            <a:r>
              <a:rPr lang="it-IT" sz="1200" dirty="0"/>
              <a:t> Si ricorda che i dati inseriti compariranno nella dichiarazione 730 che viene generata automaticamente dal sistema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634DB21B-2F47-4025-842A-1FA976263835}"/>
              </a:ext>
            </a:extLst>
          </p:cNvPr>
          <p:cNvCxnSpPr>
            <a:cxnSpLocks/>
          </p:cNvCxnSpPr>
          <p:nvPr/>
        </p:nvCxnSpPr>
        <p:spPr>
          <a:xfrm flipH="1">
            <a:off x="5654180" y="1969672"/>
            <a:ext cx="160702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C89F115-FEBC-4F4D-97A5-F866CF1DDA70}"/>
              </a:ext>
            </a:extLst>
          </p:cNvPr>
          <p:cNvSpPr txBox="1"/>
          <p:nvPr/>
        </p:nvSpPr>
        <p:spPr>
          <a:xfrm>
            <a:off x="7261200" y="3410107"/>
            <a:ext cx="4542108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dirty="0"/>
              <a:t>Inserire o modificare, in caso di variazione, i dati dell’alunno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4D36724D-D3E0-4738-A5C6-7D82EAF3277D}"/>
              </a:ext>
            </a:extLst>
          </p:cNvPr>
          <p:cNvCxnSpPr>
            <a:cxnSpLocks/>
          </p:cNvCxnSpPr>
          <p:nvPr/>
        </p:nvCxnSpPr>
        <p:spPr>
          <a:xfrm flipH="1">
            <a:off x="5654180" y="3562974"/>
            <a:ext cx="160702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E107B708-15CE-44A0-BDE9-BC9BCF0430E9}"/>
              </a:ext>
            </a:extLst>
          </p:cNvPr>
          <p:cNvCxnSpPr>
            <a:cxnSpLocks/>
          </p:cNvCxnSpPr>
          <p:nvPr/>
        </p:nvCxnSpPr>
        <p:spPr>
          <a:xfrm flipH="1">
            <a:off x="5654180" y="4663330"/>
            <a:ext cx="160702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7C41BE1-5DBF-46B4-B5B8-F85C8465A1B0}"/>
              </a:ext>
            </a:extLst>
          </p:cNvPr>
          <p:cNvSpPr txBox="1"/>
          <p:nvPr/>
        </p:nvSpPr>
        <p:spPr>
          <a:xfrm>
            <a:off x="7261201" y="4132502"/>
            <a:ext cx="4542109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dirty="0"/>
              <a:t>Selezionare la tipologia di dieta richiesta per l’alunno. In caso si selezionasse DIETA SANITARIA dovrà essere inviato all’Ufficio Comunale il certificato medico attestante la patologia alimentare; in caso di DIETA ETICO-RELIGIOSA dovrà essere inviata all’Ufficio Comunale l’autodichiarazione da parte del genitore/tutore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C17E18E8-CA1A-4D4F-9EB0-6666C8957665}"/>
              </a:ext>
            </a:extLst>
          </p:cNvPr>
          <p:cNvCxnSpPr>
            <a:cxnSpLocks/>
          </p:cNvCxnSpPr>
          <p:nvPr/>
        </p:nvCxnSpPr>
        <p:spPr>
          <a:xfrm flipH="1">
            <a:off x="5654180" y="5562350"/>
            <a:ext cx="160702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993155D-DC78-4233-8F0B-90A7207F4679}"/>
              </a:ext>
            </a:extLst>
          </p:cNvPr>
          <p:cNvSpPr txBox="1"/>
          <p:nvPr/>
        </p:nvSpPr>
        <p:spPr>
          <a:xfrm>
            <a:off x="7261200" y="5305287"/>
            <a:ext cx="454210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dirty="0"/>
              <a:t>Dovrà essere selezionata solo la scuola. La classe sarà assegnata in automatico dalla piattaforma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88C3E041-E16D-4435-8054-1209038488FD}"/>
              </a:ext>
            </a:extLst>
          </p:cNvPr>
          <p:cNvCxnSpPr>
            <a:cxnSpLocks/>
          </p:cNvCxnSpPr>
          <p:nvPr/>
        </p:nvCxnSpPr>
        <p:spPr>
          <a:xfrm flipH="1">
            <a:off x="5654179" y="6176144"/>
            <a:ext cx="160702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1C5F130-8D56-4F65-B48F-807AD08C5D9A}"/>
              </a:ext>
            </a:extLst>
          </p:cNvPr>
          <p:cNvSpPr txBox="1"/>
          <p:nvPr/>
        </p:nvSpPr>
        <p:spPr>
          <a:xfrm>
            <a:off x="7261201" y="6022255"/>
            <a:ext cx="4542106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dirty="0"/>
              <a:t>Fleggare l’autorizzazione dei dati personali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638B77C6-C01A-4D54-87BD-516C969A7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5082"/>
            <a:ext cx="906010" cy="57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04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47DBF5-BB97-4FF7-8F3F-24A2A41E9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497" y="429936"/>
            <a:ext cx="10450586" cy="5811473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it-IT" b="1" dirty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it-IT" b="1" dirty="0">
                <a:solidFill>
                  <a:schemeClr val="tx1"/>
                </a:solidFill>
              </a:rPr>
              <a:t>TERMINATA LA COMPILAZIONE DEL MODULO IL GENITORE/TUTORE INVIERÀ LA RICHIESTA DI ISCRIZIONE. </a:t>
            </a:r>
          </a:p>
          <a:p>
            <a:pPr marL="45720" indent="0">
              <a:buNone/>
            </a:pPr>
            <a:r>
              <a:rPr lang="it-IT" dirty="0">
                <a:solidFill>
                  <a:schemeClr val="tx1"/>
                </a:solidFill>
              </a:rPr>
              <a:t>La Piattaforma invierà all’indirizzo mail inserito dal genitore/tutore una comunicazione con i seguenti documenti allegati:</a:t>
            </a:r>
          </a:p>
          <a:p>
            <a:pPr marL="502920" indent="-457200">
              <a:buFont typeface="+mj-lt"/>
              <a:buAutoNum type="arabicPeriod"/>
            </a:pPr>
            <a:r>
              <a:rPr lang="it-IT" b="1" dirty="0">
                <a:solidFill>
                  <a:schemeClr val="tx1"/>
                </a:solidFill>
              </a:rPr>
              <a:t>LETTERA CREDENZIALI: </a:t>
            </a:r>
            <a:r>
              <a:rPr lang="it-IT" dirty="0">
                <a:solidFill>
                  <a:schemeClr val="tx1"/>
                </a:solidFill>
              </a:rPr>
              <a:t>nella lettera credenziali sarà comunicato il CODICE UTENTE e la password (PER I NUOVI ISCRITTI la password indicata sarà temporanea e al primo accesso il sistema chiederà di cambiarla; PER I RINNOVI sarà mantenuta la password esistente). Nella lettera credenziali saranno indicate anche le modalità di pagamento</a:t>
            </a:r>
          </a:p>
          <a:p>
            <a:pPr marL="502920" indent="-457200">
              <a:buFont typeface="+mj-lt"/>
              <a:buAutoNum type="arabicPeriod"/>
            </a:pPr>
            <a:r>
              <a:rPr lang="it-IT" b="1" dirty="0">
                <a:solidFill>
                  <a:schemeClr val="tx1"/>
                </a:solidFill>
              </a:rPr>
              <a:t>RIEPILOGO ISCRIZIONE</a:t>
            </a:r>
          </a:p>
          <a:p>
            <a:pPr marL="45720" indent="0" algn="ctr">
              <a:buNone/>
            </a:pPr>
            <a:endParaRPr lang="it-IT" b="1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45720" indent="0" algn="ctr">
              <a:buNone/>
            </a:pPr>
            <a:r>
              <a:rPr lang="it-IT" b="1" dirty="0">
                <a:solidFill>
                  <a:schemeClr val="tx1"/>
                </a:solidFill>
                <a:highlight>
                  <a:srgbClr val="FFFF00"/>
                </a:highlight>
              </a:rPr>
              <a:t>PER QUALSIASI INFORMAZIONE O ASSISTENZA E’ POSSIBILE CHIAMARE IL NUMERO 0371/28681 DAL LUNEDI’ AL VENERDI’ DALLE ORE 9:00 ALLE ORE 12:00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D84BD2F-D3C5-4973-B956-88CD697C6B9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115576" cy="71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59868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1168</TotalTime>
  <Words>416</Words>
  <Application>Microsoft Office PowerPoint</Application>
  <PresentationFormat>Widescreen</PresentationFormat>
  <Paragraphs>35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6" baseType="lpstr">
      <vt:lpstr>Corbel</vt:lpstr>
      <vt:lpstr>Base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Valentina Volpi - Volpi Pietro S.r.l.</dc:creator>
  <cp:lastModifiedBy>ROBERTA VIDALI</cp:lastModifiedBy>
  <cp:revision>25</cp:revision>
  <dcterms:created xsi:type="dcterms:W3CDTF">2021-04-28T12:35:50Z</dcterms:created>
  <dcterms:modified xsi:type="dcterms:W3CDTF">2024-08-26T13:39:23Z</dcterms:modified>
</cp:coreProperties>
</file>